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[Historic_Nashville_City_Cemetery_Interments__1846-1979.xlsx]1_cause_of_death!PivotTable2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/>
                </a:solidFill>
                <a:latin typeface="Gill Sans MT" panose="020B0502020104020203" pitchFamily="34" charset="0"/>
              </a:rPr>
              <a:t>Top Ten Causes</a:t>
            </a:r>
            <a:r>
              <a:rPr lang="en-US" b="1" baseline="0">
                <a:solidFill>
                  <a:schemeClr val="tx1"/>
                </a:solidFill>
                <a:latin typeface="Gill Sans MT" panose="020B0502020104020203" pitchFamily="34" charset="0"/>
              </a:rPr>
              <a:t> of Death</a:t>
            </a:r>
            <a:endParaRPr lang="en-US" b="1">
              <a:solidFill>
                <a:schemeClr val="tx1"/>
              </a:solidFill>
              <a:latin typeface="Gill Sans MT" panose="020B0502020104020203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tx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tx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tx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'1_cause_of_death'!$B$3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'1_cause_of_death'!$A$4:$A$14</c:f>
              <c:strCache>
                <c:ptCount val="10"/>
                <c:pt idx="0">
                  <c:v>Consumption</c:v>
                </c:pt>
                <c:pt idx="1">
                  <c:v>Cholera</c:v>
                </c:pt>
                <c:pt idx="2">
                  <c:v>Still Born</c:v>
                </c:pt>
                <c:pt idx="3">
                  <c:v>Complication</c:v>
                </c:pt>
                <c:pt idx="4">
                  <c:v>Old Age</c:v>
                </c:pt>
                <c:pt idx="5">
                  <c:v>Pneumonia</c:v>
                </c:pt>
                <c:pt idx="6">
                  <c:v>Flux</c:v>
                </c:pt>
                <c:pt idx="7">
                  <c:v>Cold</c:v>
                </c:pt>
                <c:pt idx="8">
                  <c:v>Teething</c:v>
                </c:pt>
                <c:pt idx="9">
                  <c:v>Typhoid Fever</c:v>
                </c:pt>
              </c:strCache>
            </c:strRef>
          </c:cat>
          <c:val>
            <c:numRef>
              <c:f>'1_cause_of_death'!$B$4:$B$14</c:f>
              <c:numCache>
                <c:formatCode>General</c:formatCode>
                <c:ptCount val="10"/>
                <c:pt idx="0">
                  <c:v>1769</c:v>
                </c:pt>
                <c:pt idx="1">
                  <c:v>1244</c:v>
                </c:pt>
                <c:pt idx="2">
                  <c:v>852</c:v>
                </c:pt>
                <c:pt idx="3">
                  <c:v>750</c:v>
                </c:pt>
                <c:pt idx="4">
                  <c:v>610</c:v>
                </c:pt>
                <c:pt idx="5">
                  <c:v>516</c:v>
                </c:pt>
                <c:pt idx="6">
                  <c:v>469</c:v>
                </c:pt>
                <c:pt idx="7">
                  <c:v>421</c:v>
                </c:pt>
                <c:pt idx="8">
                  <c:v>412</c:v>
                </c:pt>
                <c:pt idx="9">
                  <c:v>312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33-4BC1-9F76-2040C2B8F5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5177120"/>
        <c:axId val="1715177536"/>
      </c:barChart>
      <c:catAx>
        <c:axId val="1715177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5177536"/>
        <c:crosses val="autoZero"/>
        <c:auto val="1"/>
        <c:lblAlgn val="ctr"/>
        <c:lblOffset val="100"/>
        <c:noMultiLvlLbl val="0"/>
      </c:catAx>
      <c:valAx>
        <c:axId val="1715177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517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[Historic_Nashville_City_Cemetery_Interments__1846-1979.xlsx]2_burials_per_year!PivotTable3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/>
                </a:solidFill>
                <a:latin typeface="Gill Sans MT" panose="020B0502020104020203" pitchFamily="34" charset="0"/>
              </a:rPr>
              <a:t>Burials per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tx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5856517935258095E-2"/>
          <c:y val="0.19090296004666082"/>
          <c:w val="0.87914348206474191"/>
          <c:h val="0.69300123942840475"/>
        </c:manualLayout>
      </c:layout>
      <c:lineChart>
        <c:grouping val="standard"/>
        <c:varyColors val="0"/>
        <c:ser>
          <c:idx val="0"/>
          <c:order val="0"/>
          <c:tx>
            <c:strRef>
              <c:f>'2_burials_per_year'!$B$3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'2_burials_per_year'!$A$4:$A$133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'2_burials_per_year'!$B$4:$B$133</c:f>
              <c:numCache>
                <c:formatCode>General</c:formatCode>
                <c:ptCount val="129"/>
                <c:pt idx="0">
                  <c:v>246</c:v>
                </c:pt>
                <c:pt idx="1">
                  <c:v>476</c:v>
                </c:pt>
                <c:pt idx="2">
                  <c:v>446</c:v>
                </c:pt>
                <c:pt idx="3">
                  <c:v>744</c:v>
                </c:pt>
                <c:pt idx="4">
                  <c:v>809</c:v>
                </c:pt>
                <c:pt idx="5">
                  <c:v>385</c:v>
                </c:pt>
                <c:pt idx="6">
                  <c:v>552</c:v>
                </c:pt>
                <c:pt idx="7">
                  <c:v>429</c:v>
                </c:pt>
                <c:pt idx="8">
                  <c:v>596</c:v>
                </c:pt>
                <c:pt idx="9">
                  <c:v>476</c:v>
                </c:pt>
                <c:pt idx="10">
                  <c:v>428</c:v>
                </c:pt>
                <c:pt idx="11">
                  <c:v>402</c:v>
                </c:pt>
                <c:pt idx="12">
                  <c:v>415</c:v>
                </c:pt>
                <c:pt idx="13">
                  <c:v>482</c:v>
                </c:pt>
                <c:pt idx="14">
                  <c:v>575</c:v>
                </c:pt>
                <c:pt idx="15">
                  <c:v>455</c:v>
                </c:pt>
                <c:pt idx="16">
                  <c:v>627</c:v>
                </c:pt>
                <c:pt idx="17">
                  <c:v>836</c:v>
                </c:pt>
                <c:pt idx="18">
                  <c:v>1372</c:v>
                </c:pt>
                <c:pt idx="19">
                  <c:v>1366</c:v>
                </c:pt>
                <c:pt idx="20">
                  <c:v>1354</c:v>
                </c:pt>
                <c:pt idx="21">
                  <c:v>542</c:v>
                </c:pt>
                <c:pt idx="22">
                  <c:v>504</c:v>
                </c:pt>
                <c:pt idx="23">
                  <c:v>209</c:v>
                </c:pt>
                <c:pt idx="24">
                  <c:v>312</c:v>
                </c:pt>
                <c:pt idx="25">
                  <c:v>285</c:v>
                </c:pt>
                <c:pt idx="26">
                  <c:v>282</c:v>
                </c:pt>
                <c:pt idx="27">
                  <c:v>559</c:v>
                </c:pt>
                <c:pt idx="28">
                  <c:v>337</c:v>
                </c:pt>
                <c:pt idx="29">
                  <c:v>159</c:v>
                </c:pt>
                <c:pt idx="30">
                  <c:v>148</c:v>
                </c:pt>
                <c:pt idx="31">
                  <c:v>155</c:v>
                </c:pt>
                <c:pt idx="32">
                  <c:v>118</c:v>
                </c:pt>
                <c:pt idx="33">
                  <c:v>136</c:v>
                </c:pt>
                <c:pt idx="34">
                  <c:v>204</c:v>
                </c:pt>
                <c:pt idx="35">
                  <c:v>156</c:v>
                </c:pt>
                <c:pt idx="36">
                  <c:v>111</c:v>
                </c:pt>
                <c:pt idx="37">
                  <c:v>128</c:v>
                </c:pt>
                <c:pt idx="38">
                  <c:v>99</c:v>
                </c:pt>
                <c:pt idx="39">
                  <c:v>69</c:v>
                </c:pt>
                <c:pt idx="40">
                  <c:v>70</c:v>
                </c:pt>
                <c:pt idx="41">
                  <c:v>67</c:v>
                </c:pt>
                <c:pt idx="42">
                  <c:v>50</c:v>
                </c:pt>
                <c:pt idx="43">
                  <c:v>50</c:v>
                </c:pt>
                <c:pt idx="44">
                  <c:v>46</c:v>
                </c:pt>
                <c:pt idx="45">
                  <c:v>58</c:v>
                </c:pt>
                <c:pt idx="46">
                  <c:v>48</c:v>
                </c:pt>
                <c:pt idx="47">
                  <c:v>51</c:v>
                </c:pt>
                <c:pt idx="48">
                  <c:v>55</c:v>
                </c:pt>
                <c:pt idx="49">
                  <c:v>47</c:v>
                </c:pt>
                <c:pt idx="50">
                  <c:v>42</c:v>
                </c:pt>
                <c:pt idx="51">
                  <c:v>52</c:v>
                </c:pt>
                <c:pt idx="52">
                  <c:v>37</c:v>
                </c:pt>
                <c:pt idx="53">
                  <c:v>53</c:v>
                </c:pt>
                <c:pt idx="54">
                  <c:v>37</c:v>
                </c:pt>
                <c:pt idx="55">
                  <c:v>36</c:v>
                </c:pt>
                <c:pt idx="56">
                  <c:v>37</c:v>
                </c:pt>
                <c:pt idx="57">
                  <c:v>40</c:v>
                </c:pt>
                <c:pt idx="58">
                  <c:v>41</c:v>
                </c:pt>
                <c:pt idx="59">
                  <c:v>26</c:v>
                </c:pt>
                <c:pt idx="60">
                  <c:v>31</c:v>
                </c:pt>
                <c:pt idx="61">
                  <c:v>18</c:v>
                </c:pt>
                <c:pt idx="62">
                  <c:v>35</c:v>
                </c:pt>
                <c:pt idx="63">
                  <c:v>29</c:v>
                </c:pt>
                <c:pt idx="64">
                  <c:v>28</c:v>
                </c:pt>
                <c:pt idx="65">
                  <c:v>35</c:v>
                </c:pt>
                <c:pt idx="66">
                  <c:v>22</c:v>
                </c:pt>
                <c:pt idx="67">
                  <c:v>19</c:v>
                </c:pt>
                <c:pt idx="68">
                  <c:v>30</c:v>
                </c:pt>
                <c:pt idx="69">
                  <c:v>29</c:v>
                </c:pt>
                <c:pt idx="70">
                  <c:v>25</c:v>
                </c:pt>
                <c:pt idx="71">
                  <c:v>14</c:v>
                </c:pt>
                <c:pt idx="72">
                  <c:v>24</c:v>
                </c:pt>
                <c:pt idx="73">
                  <c:v>18</c:v>
                </c:pt>
                <c:pt idx="74">
                  <c:v>12</c:v>
                </c:pt>
                <c:pt idx="75">
                  <c:v>13</c:v>
                </c:pt>
                <c:pt idx="76">
                  <c:v>24</c:v>
                </c:pt>
                <c:pt idx="77">
                  <c:v>18</c:v>
                </c:pt>
                <c:pt idx="78">
                  <c:v>22</c:v>
                </c:pt>
                <c:pt idx="79">
                  <c:v>14</c:v>
                </c:pt>
                <c:pt idx="80">
                  <c:v>19</c:v>
                </c:pt>
                <c:pt idx="81">
                  <c:v>10</c:v>
                </c:pt>
                <c:pt idx="82">
                  <c:v>16</c:v>
                </c:pt>
                <c:pt idx="83">
                  <c:v>28</c:v>
                </c:pt>
                <c:pt idx="84">
                  <c:v>12</c:v>
                </c:pt>
                <c:pt idx="85">
                  <c:v>16</c:v>
                </c:pt>
                <c:pt idx="86">
                  <c:v>19</c:v>
                </c:pt>
                <c:pt idx="87">
                  <c:v>14</c:v>
                </c:pt>
                <c:pt idx="88">
                  <c:v>22</c:v>
                </c:pt>
                <c:pt idx="89">
                  <c:v>18</c:v>
                </c:pt>
                <c:pt idx="90">
                  <c:v>10</c:v>
                </c:pt>
                <c:pt idx="91">
                  <c:v>13</c:v>
                </c:pt>
                <c:pt idx="92">
                  <c:v>12</c:v>
                </c:pt>
                <c:pt idx="93">
                  <c:v>7</c:v>
                </c:pt>
                <c:pt idx="94">
                  <c:v>11</c:v>
                </c:pt>
                <c:pt idx="95">
                  <c:v>10</c:v>
                </c:pt>
                <c:pt idx="96">
                  <c:v>4</c:v>
                </c:pt>
                <c:pt idx="97">
                  <c:v>10</c:v>
                </c:pt>
                <c:pt idx="98">
                  <c:v>11</c:v>
                </c:pt>
                <c:pt idx="99">
                  <c:v>8</c:v>
                </c:pt>
                <c:pt idx="100">
                  <c:v>11</c:v>
                </c:pt>
                <c:pt idx="101">
                  <c:v>7</c:v>
                </c:pt>
                <c:pt idx="102">
                  <c:v>4</c:v>
                </c:pt>
                <c:pt idx="103">
                  <c:v>3</c:v>
                </c:pt>
                <c:pt idx="104">
                  <c:v>4</c:v>
                </c:pt>
                <c:pt idx="105">
                  <c:v>5</c:v>
                </c:pt>
                <c:pt idx="106">
                  <c:v>2</c:v>
                </c:pt>
                <c:pt idx="107">
                  <c:v>3</c:v>
                </c:pt>
                <c:pt idx="108">
                  <c:v>1</c:v>
                </c:pt>
                <c:pt idx="109">
                  <c:v>4</c:v>
                </c:pt>
                <c:pt idx="110">
                  <c:v>2</c:v>
                </c:pt>
                <c:pt idx="111">
                  <c:v>2</c:v>
                </c:pt>
                <c:pt idx="112">
                  <c:v>3</c:v>
                </c:pt>
                <c:pt idx="113">
                  <c:v>1</c:v>
                </c:pt>
                <c:pt idx="114">
                  <c:v>4</c:v>
                </c:pt>
                <c:pt idx="115">
                  <c:v>1</c:v>
                </c:pt>
                <c:pt idx="116">
                  <c:v>4</c:v>
                </c:pt>
                <c:pt idx="117">
                  <c:v>2</c:v>
                </c:pt>
                <c:pt idx="118">
                  <c:v>2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1</c:v>
                </c:pt>
                <c:pt idx="125">
                  <c:v>3</c:v>
                </c:pt>
                <c:pt idx="126">
                  <c:v>2</c:v>
                </c:pt>
                <c:pt idx="127">
                  <c:v>3</c:v>
                </c:pt>
                <c:pt idx="128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671-49A6-B5E1-3FD50F80BD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3592288"/>
        <c:axId val="1813592704"/>
      </c:lineChart>
      <c:catAx>
        <c:axId val="1813592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3592704"/>
        <c:crosses val="autoZero"/>
        <c:auto val="1"/>
        <c:lblAlgn val="ctr"/>
        <c:lblOffset val="100"/>
        <c:noMultiLvlLbl val="0"/>
      </c:catAx>
      <c:valAx>
        <c:axId val="181359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3592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image" Target="../media/image3.png"/><Relationship Id="rId7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DE6E-7270-4502-86A2-ECCDB288B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9" y="165683"/>
            <a:ext cx="4876801" cy="440422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latin typeface="Copperplate Gothic Bold" panose="020E0705020206020404" pitchFamily="34" charset="0"/>
              </a:rPr>
              <a:t>Nashville Treasure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754BBF-AB01-4021-8D08-6A52EFBD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42" y="869540"/>
            <a:ext cx="3791618" cy="213278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62A62C-B7AE-4C2E-820F-A0B232D89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224" y="1002483"/>
            <a:ext cx="2333625" cy="93345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9672CA-4E4D-4686-A6B3-5409B691B158}"/>
              </a:ext>
            </a:extLst>
          </p:cNvPr>
          <p:cNvSpPr txBox="1"/>
          <p:nvPr/>
        </p:nvSpPr>
        <p:spPr>
          <a:xfrm>
            <a:off x="152748" y="3435846"/>
            <a:ext cx="3439486" cy="295465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Plots of Note: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Original burial site of President James K Polk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Grand Lodge Tennessee Free and Accepted Masons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Independent Order of Odd Fellows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Free and Unfree African Americans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American Revolutionary Soldiers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Civil War Soldiers and Confederate Generals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FC60F8-9297-465A-9D9F-DA376A08D6E5}"/>
              </a:ext>
            </a:extLst>
          </p:cNvPr>
          <p:cNvSpPr txBox="1"/>
          <p:nvPr/>
        </p:nvSpPr>
        <p:spPr>
          <a:xfrm>
            <a:off x="8653244" y="3346251"/>
            <a:ext cx="3439486" cy="3139321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/>
              <a:t>Symbols &amp; Shapes to Look For: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Above-/Below-ground Vault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Obelisk-shaped Vault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Cenotaph</a:t>
            </a:r>
          </a:p>
          <a:p>
            <a:pPr>
              <a:lnSpc>
                <a:spcPct val="150000"/>
              </a:lnSpc>
            </a:pPr>
            <a:endParaRPr lang="en-US" sz="1200" dirty="0"/>
          </a:p>
          <a:p>
            <a:pPr>
              <a:lnSpc>
                <a:spcPct val="150000"/>
              </a:lnSpc>
            </a:pPr>
            <a:endParaRPr lang="en-US" sz="1200" dirty="0"/>
          </a:p>
          <a:p>
            <a:pPr algn="r">
              <a:lnSpc>
                <a:spcPct val="150000"/>
              </a:lnSpc>
            </a:pPr>
            <a:r>
              <a:rPr lang="en-US" sz="1200" dirty="0"/>
              <a:t>Clasped Hands</a:t>
            </a:r>
          </a:p>
          <a:p>
            <a:pPr algn="r">
              <a:lnSpc>
                <a:spcPct val="150000"/>
              </a:lnSpc>
            </a:pPr>
            <a:r>
              <a:rPr lang="en-US" sz="1200" dirty="0"/>
              <a:t>Angels &amp; Doves</a:t>
            </a:r>
          </a:p>
          <a:p>
            <a:pPr algn="r">
              <a:lnSpc>
                <a:spcPct val="150000"/>
              </a:lnSpc>
            </a:pPr>
            <a:r>
              <a:rPr lang="en-US" sz="1200" dirty="0"/>
              <a:t>Weeping Willow Tree</a:t>
            </a:r>
          </a:p>
          <a:p>
            <a:pPr algn="r">
              <a:lnSpc>
                <a:spcPct val="150000"/>
              </a:lnSpc>
            </a:pPr>
            <a:r>
              <a:rPr lang="en-US" sz="1200" dirty="0"/>
              <a:t>Rings</a:t>
            </a:r>
          </a:p>
          <a:p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04B91B-E7C5-49A4-BE7F-44580DB141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32" t="43058" r="66322" b="38960"/>
          <a:stretch/>
        </p:blipFill>
        <p:spPr>
          <a:xfrm>
            <a:off x="11162950" y="3886203"/>
            <a:ext cx="662730" cy="11737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BAF2D5-4D04-4895-91EA-8BBE9BFC3A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588" t="7095" r="25960" b="80918"/>
          <a:stretch/>
        </p:blipFill>
        <p:spPr>
          <a:xfrm>
            <a:off x="8787817" y="4795504"/>
            <a:ext cx="838900" cy="8221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D128A5-5EBF-4F5A-9559-AB018A4F76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035" t="17300" r="51982" b="71002"/>
          <a:stretch/>
        </p:blipFill>
        <p:spPr>
          <a:xfrm>
            <a:off x="9813021" y="4392045"/>
            <a:ext cx="1055616" cy="7350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C37617-9976-4E3E-ABC0-CF18C2668DE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776" t="23975" r="26899" b="65138"/>
          <a:stretch/>
        </p:blipFill>
        <p:spPr>
          <a:xfrm>
            <a:off x="9761290" y="5479037"/>
            <a:ext cx="838900" cy="847630"/>
          </a:xfrm>
          <a:prstGeom prst="rect">
            <a:avLst/>
          </a:prstGeom>
        </p:spPr>
      </p:pic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ADEA371-3CBD-4EAA-BDD8-7274BCC4D7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1768179"/>
              </p:ext>
            </p:extLst>
          </p:nvPr>
        </p:nvGraphicFramePr>
        <p:xfrm>
          <a:off x="7977930" y="729779"/>
          <a:ext cx="4113402" cy="2429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9C45A6B2-58AB-48C6-85CC-37B831B819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962792"/>
              </p:ext>
            </p:extLst>
          </p:nvPr>
        </p:nvGraphicFramePr>
        <p:xfrm>
          <a:off x="3886547" y="3706744"/>
          <a:ext cx="4238978" cy="2430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30642115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280</TotalTime>
  <Words>71</Words>
  <Application>Microsoft Office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Copperplate Gothic Bold</vt:lpstr>
      <vt:lpstr>Gill Sans MT</vt:lpstr>
      <vt:lpstr>Gallery</vt:lpstr>
      <vt:lpstr>Nashville Treasure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Nashville Treasure</dc:title>
  <dc:creator>Theodore Schwartz</dc:creator>
  <cp:lastModifiedBy>Theodore Schwartz</cp:lastModifiedBy>
  <cp:revision>2</cp:revision>
  <dcterms:created xsi:type="dcterms:W3CDTF">2022-02-01T15:53:15Z</dcterms:created>
  <dcterms:modified xsi:type="dcterms:W3CDTF">2022-02-01T20:33:53Z</dcterms:modified>
</cp:coreProperties>
</file>

<file path=docProps/thumbnail.jpeg>
</file>